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02" r:id="rId3"/>
    <p:sldId id="281" r:id="rId4"/>
    <p:sldId id="283" r:id="rId5"/>
    <p:sldId id="304" r:id="rId6"/>
    <p:sldId id="306" r:id="rId7"/>
    <p:sldId id="308" r:id="rId8"/>
    <p:sldId id="282" r:id="rId9"/>
    <p:sldId id="317" r:id="rId10"/>
    <p:sldId id="318" r:id="rId11"/>
    <p:sldId id="271" r:id="rId12"/>
    <p:sldId id="310" r:id="rId13"/>
    <p:sldId id="311" r:id="rId14"/>
    <p:sldId id="298" r:id="rId15"/>
    <p:sldId id="296" r:id="rId16"/>
    <p:sldId id="312" r:id="rId17"/>
    <p:sldId id="313" r:id="rId18"/>
    <p:sldId id="315" r:id="rId19"/>
    <p:sldId id="316" r:id="rId20"/>
    <p:sldId id="314" r:id="rId21"/>
    <p:sldId id="299" r:id="rId22"/>
    <p:sldId id="300" r:id="rId23"/>
    <p:sldId id="278" r:id="rId24"/>
    <p:sldId id="261" r:id="rId25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3"/>
            <p14:sldId id="304"/>
            <p14:sldId id="306"/>
            <p14:sldId id="308"/>
            <p14:sldId id="282"/>
            <p14:sldId id="317"/>
            <p14:sldId id="318"/>
            <p14:sldId id="271"/>
            <p14:sldId id="310"/>
            <p14:sldId id="311"/>
            <p14:sldId id="298"/>
            <p14:sldId id="296"/>
            <p14:sldId id="312"/>
            <p14:sldId id="313"/>
            <p14:sldId id="315"/>
            <p14:sldId id="316"/>
            <p14:sldId id="314"/>
            <p14:sldId id="299"/>
            <p14:sldId id="300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5" autoAdjust="0"/>
    <p:restoredTop sz="86977" autoAdjust="0"/>
  </p:normalViewPr>
  <p:slideViewPr>
    <p:cSldViewPr snapToGrid="0">
      <p:cViewPr varScale="1">
        <p:scale>
          <a:sx n="74" d="100"/>
          <a:sy n="74" d="100"/>
        </p:scale>
        <p:origin x="1325" y="77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45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a typeface="맑은 고딕"/>
              </a:rPr>
              <a:t>[</a:t>
            </a:r>
            <a:r>
              <a:rPr lang="ko-KR" altLang="en-US" sz="1800" dirty="0">
                <a:ea typeface="맑은 고딕"/>
              </a:rPr>
              <a:t>사람인</a:t>
            </a:r>
            <a:r>
              <a:rPr lang="en-US" altLang="ko-KR" sz="1800" dirty="0">
                <a:ea typeface="맑은 고딕"/>
              </a:rPr>
              <a:t>], [</a:t>
            </a:r>
            <a:r>
              <a:rPr lang="ko-KR" altLang="en-US" sz="1800" dirty="0" err="1">
                <a:ea typeface="맑은 고딕"/>
              </a:rPr>
              <a:t>잡코리아</a:t>
            </a:r>
            <a:r>
              <a:rPr lang="en-US" altLang="ko-KR" sz="1800" dirty="0">
                <a:ea typeface="맑은 고딕"/>
              </a:rPr>
              <a:t>]</a:t>
            </a:r>
          </a:p>
          <a:p>
            <a:r>
              <a:rPr lang="en-US" altLang="ko-KR" sz="1800" dirty="0">
                <a:ea typeface="맑은 고딕"/>
              </a:rPr>
              <a:t>1. </a:t>
            </a:r>
            <a:r>
              <a:rPr lang="ko-KR" altLang="en-US" sz="1800" dirty="0">
                <a:ea typeface="맑은 고딕"/>
              </a:rPr>
              <a:t>지역별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직종별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산업별 검색</a:t>
            </a:r>
          </a:p>
          <a:p>
            <a:r>
              <a:rPr lang="en-US" altLang="ko-KR" sz="1800" dirty="0">
                <a:ea typeface="맑은 고딕"/>
              </a:rPr>
              <a:t>2. top100 </a:t>
            </a:r>
            <a:r>
              <a:rPr lang="ko-KR" altLang="en-US" sz="1800" dirty="0">
                <a:ea typeface="맑은 고딕"/>
              </a:rPr>
              <a:t>기업 </a:t>
            </a:r>
            <a:r>
              <a:rPr lang="ko-KR" altLang="en-US" sz="1800" dirty="0" err="1">
                <a:ea typeface="맑은 고딕"/>
              </a:rPr>
              <a:t>태깅</a:t>
            </a:r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3. </a:t>
            </a:r>
            <a:r>
              <a:rPr lang="ko-KR" altLang="en-US" sz="1800" dirty="0">
                <a:ea typeface="맑은 고딕"/>
              </a:rPr>
              <a:t>공채시즌에 공채 진행하는 기업 제공</a:t>
            </a:r>
          </a:p>
          <a:p>
            <a:r>
              <a:rPr lang="en-US" altLang="ko-KR" sz="1800" dirty="0">
                <a:ea typeface="맑은 고딕"/>
              </a:rPr>
              <a:t>4. </a:t>
            </a:r>
            <a:r>
              <a:rPr lang="ko-KR" altLang="en-US" sz="1800" dirty="0">
                <a:ea typeface="맑은 고딕"/>
              </a:rPr>
              <a:t>큐레이션 기능 </a:t>
            </a:r>
            <a:r>
              <a:rPr lang="en-US" altLang="ko-KR" sz="1800" dirty="0">
                <a:ea typeface="맑은 고딕"/>
              </a:rPr>
              <a:t>: </a:t>
            </a:r>
            <a:r>
              <a:rPr lang="ko-KR" altLang="en-US" sz="1800" dirty="0">
                <a:ea typeface="맑은 고딕"/>
              </a:rPr>
              <a:t>지하철 </a:t>
            </a:r>
            <a:r>
              <a:rPr lang="ko-KR" altLang="en-US" sz="1800" dirty="0" err="1">
                <a:ea typeface="맑은 고딕"/>
              </a:rPr>
              <a:t>호선별</a:t>
            </a:r>
            <a:r>
              <a:rPr lang="ko-KR" altLang="en-US" sz="1800" dirty="0">
                <a:ea typeface="맑은 고딕"/>
              </a:rPr>
              <a:t> 기업 추천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기업형태 등의 태그를 선택하면 그에 맞는 추천 제공 </a:t>
            </a:r>
          </a:p>
          <a:p>
            <a:r>
              <a:rPr lang="en-US" altLang="ko-KR" sz="1800" dirty="0">
                <a:ea typeface="맑은 고딕"/>
              </a:rPr>
              <a:t>5. </a:t>
            </a:r>
            <a:r>
              <a:rPr lang="ko-KR" altLang="en-US" sz="1800" dirty="0">
                <a:ea typeface="맑은 고딕"/>
              </a:rPr>
              <a:t>기업정보 및 연봉정보 제공</a:t>
            </a:r>
          </a:p>
          <a:p>
            <a:r>
              <a:rPr lang="en-US" altLang="ko-KR" sz="1800" dirty="0">
                <a:ea typeface="맑은 고딕"/>
              </a:rPr>
              <a:t>6. </a:t>
            </a:r>
            <a:r>
              <a:rPr lang="ko-KR" altLang="en-US" sz="1800" dirty="0">
                <a:ea typeface="맑은 고딕"/>
              </a:rPr>
              <a:t>기업리뷰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면접후기 제공</a:t>
            </a:r>
          </a:p>
          <a:p>
            <a:r>
              <a:rPr lang="en-US" altLang="ko-KR" sz="1800" dirty="0">
                <a:ea typeface="맑은 고딕"/>
              </a:rPr>
              <a:t>7. </a:t>
            </a:r>
            <a:r>
              <a:rPr lang="ko-KR" altLang="en-US" sz="1800" dirty="0" err="1">
                <a:ea typeface="맑은 고딕"/>
              </a:rPr>
              <a:t>이직로드맵</a:t>
            </a:r>
            <a:r>
              <a:rPr lang="ko-KR" altLang="en-US" sz="1800" dirty="0">
                <a:ea typeface="맑은 고딕"/>
              </a:rPr>
              <a:t> </a:t>
            </a:r>
            <a:r>
              <a:rPr lang="en-US" altLang="ko-KR" sz="1800" dirty="0">
                <a:ea typeface="맑은 고딕"/>
              </a:rPr>
              <a:t>: </a:t>
            </a:r>
            <a:r>
              <a:rPr lang="ko-KR" altLang="en-US" sz="1800" dirty="0">
                <a:ea typeface="맑은 고딕"/>
              </a:rPr>
              <a:t>내가 기록한 회사에서 어느 회사를 많이 갔는지 제공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장점이 같은 회사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평균연봉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추천기업 </a:t>
            </a:r>
            <a:r>
              <a:rPr lang="ko-KR" altLang="en-US" sz="1800" dirty="0" err="1">
                <a:ea typeface="맑은 고딕"/>
              </a:rPr>
              <a:t>모아보기</a:t>
            </a:r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8. </a:t>
            </a:r>
            <a:r>
              <a:rPr lang="ko-KR" altLang="en-US" sz="1800" dirty="0" err="1">
                <a:ea typeface="맑은 고딕"/>
              </a:rPr>
              <a:t>인적성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면접 </a:t>
            </a:r>
            <a:r>
              <a:rPr lang="en-US" altLang="ko-KR" sz="1800" dirty="0">
                <a:ea typeface="맑은 고딕"/>
              </a:rPr>
              <a:t>preview </a:t>
            </a:r>
            <a:r>
              <a:rPr lang="ko-KR" altLang="en-US" sz="1800" dirty="0">
                <a:ea typeface="맑은 고딕"/>
              </a:rPr>
              <a:t>검사기능</a:t>
            </a:r>
          </a:p>
          <a:p>
            <a:r>
              <a:rPr lang="en-US" altLang="ko-KR" sz="1800" dirty="0">
                <a:ea typeface="맑은 고딕"/>
              </a:rPr>
              <a:t>9. </a:t>
            </a:r>
            <a:r>
              <a:rPr lang="ko-KR" altLang="en-US" sz="1800" dirty="0">
                <a:ea typeface="맑은 고딕"/>
              </a:rPr>
              <a:t>이력서 관리</a:t>
            </a:r>
          </a:p>
          <a:p>
            <a:r>
              <a:rPr lang="en-US" altLang="ko-KR" sz="1800" dirty="0">
                <a:ea typeface="맑은 고딕"/>
              </a:rPr>
              <a:t>10. </a:t>
            </a:r>
            <a:r>
              <a:rPr lang="ko-KR" altLang="en-US" sz="1800" dirty="0">
                <a:ea typeface="맑은 고딕"/>
              </a:rPr>
              <a:t>커뮤니티</a:t>
            </a:r>
          </a:p>
          <a:p>
            <a:r>
              <a:rPr lang="en-US" altLang="ko-KR" sz="1800" dirty="0">
                <a:ea typeface="맑은 고딕"/>
              </a:rPr>
              <a:t>11. </a:t>
            </a:r>
            <a:r>
              <a:rPr lang="ko-KR" altLang="en-US" sz="1800" dirty="0">
                <a:ea typeface="맑은 고딕"/>
              </a:rPr>
              <a:t>공기업 모의고사</a:t>
            </a:r>
          </a:p>
          <a:p>
            <a:r>
              <a:rPr lang="en-US" altLang="ko-KR" sz="1800" dirty="0">
                <a:ea typeface="맑은 고딕"/>
              </a:rPr>
              <a:t>12. </a:t>
            </a:r>
            <a:r>
              <a:rPr lang="ko-KR" altLang="en-US" sz="1800" dirty="0">
                <a:ea typeface="맑은 고딕"/>
              </a:rPr>
              <a:t>가장 보편적이고 오래된 업력을 가진 플랫폼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[</a:t>
            </a:r>
            <a:r>
              <a:rPr lang="en-US" altLang="ko-KR" sz="1800" dirty="0" err="1">
                <a:ea typeface="맑은 고딕"/>
              </a:rPr>
              <a:t>jumpit</a:t>
            </a:r>
            <a:r>
              <a:rPr lang="en-US" altLang="ko-KR" sz="1800" dirty="0">
                <a:ea typeface="맑은 고딕"/>
              </a:rPr>
              <a:t>]</a:t>
            </a:r>
          </a:p>
          <a:p>
            <a:r>
              <a:rPr lang="en-US" altLang="ko-KR" sz="1800" dirty="0">
                <a:ea typeface="맑은 고딕"/>
              </a:rPr>
              <a:t>1. </a:t>
            </a:r>
            <a:r>
              <a:rPr lang="ko-KR" altLang="en-US" sz="1800" dirty="0">
                <a:ea typeface="맑은 고딕"/>
              </a:rPr>
              <a:t>사람인에서 만든 플랫폼</a:t>
            </a:r>
          </a:p>
          <a:p>
            <a:r>
              <a:rPr lang="en-US" altLang="ko-KR" sz="1800" dirty="0">
                <a:ea typeface="맑은 고딕"/>
              </a:rPr>
              <a:t>2. </a:t>
            </a:r>
            <a:r>
              <a:rPr lang="ko-KR" altLang="en-US" sz="1800" dirty="0">
                <a:ea typeface="맑은 고딕"/>
              </a:rPr>
              <a:t>개발자 및 </a:t>
            </a:r>
            <a:r>
              <a:rPr lang="en-US" altLang="ko-KR" sz="1800" dirty="0">
                <a:ea typeface="맑은 고딕"/>
              </a:rPr>
              <a:t>IT</a:t>
            </a:r>
            <a:r>
              <a:rPr lang="ko-KR" altLang="en-US" sz="1800" dirty="0">
                <a:ea typeface="맑은 고딕"/>
              </a:rPr>
              <a:t>업종의 직무전용 취업플랫폼</a:t>
            </a:r>
          </a:p>
          <a:p>
            <a:r>
              <a:rPr lang="en-US" altLang="ko-KR" sz="1800" dirty="0">
                <a:ea typeface="맑은 고딕"/>
              </a:rPr>
              <a:t>3. </a:t>
            </a:r>
            <a:r>
              <a:rPr lang="ko-KR" altLang="en-US" sz="1800" dirty="0">
                <a:ea typeface="맑은 고딕"/>
              </a:rPr>
              <a:t>취업에 성공하면 취업 축하금 제공</a:t>
            </a:r>
          </a:p>
          <a:p>
            <a:r>
              <a:rPr lang="en-US" altLang="ko-KR" sz="1800" dirty="0">
                <a:ea typeface="맑은 고딕"/>
              </a:rPr>
              <a:t>4. </a:t>
            </a:r>
            <a:r>
              <a:rPr lang="ko-KR" altLang="en-US" sz="1800" dirty="0">
                <a:ea typeface="맑은 고딕"/>
              </a:rPr>
              <a:t>내 경력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스킬셋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지역 등을 입력하면 추천기업 제공</a:t>
            </a:r>
          </a:p>
          <a:p>
            <a:r>
              <a:rPr lang="en-US" altLang="ko-KR" sz="1800" dirty="0">
                <a:ea typeface="맑은 고딕"/>
              </a:rPr>
              <a:t>5. </a:t>
            </a:r>
            <a:r>
              <a:rPr lang="ko-KR" altLang="en-US" sz="1800" dirty="0">
                <a:ea typeface="맑은 고딕"/>
              </a:rPr>
              <a:t>서버</a:t>
            </a:r>
            <a:r>
              <a:rPr lang="en-US" altLang="ko-KR" sz="1800" dirty="0">
                <a:ea typeface="맑은 고딕"/>
              </a:rPr>
              <a:t>/</a:t>
            </a:r>
            <a:r>
              <a:rPr lang="ko-KR" altLang="en-US" sz="1800" dirty="0" err="1">
                <a:ea typeface="맑은 고딕"/>
              </a:rPr>
              <a:t>백엔드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프론트엔드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안드로이드 등의 분류로 기업분류 기능 제공</a:t>
            </a:r>
          </a:p>
          <a:p>
            <a:r>
              <a:rPr lang="en-US" altLang="ko-KR" sz="1800" dirty="0">
                <a:ea typeface="맑은 고딕"/>
              </a:rPr>
              <a:t>6. </a:t>
            </a:r>
            <a:r>
              <a:rPr lang="ko-KR" altLang="en-US" sz="1800" dirty="0">
                <a:ea typeface="맑은 고딕"/>
              </a:rPr>
              <a:t>직급</a:t>
            </a:r>
            <a:r>
              <a:rPr lang="en-US" altLang="ko-KR" sz="1800" dirty="0">
                <a:ea typeface="맑은 고딕"/>
              </a:rPr>
              <a:t>no! </a:t>
            </a:r>
            <a:r>
              <a:rPr lang="ko-KR" altLang="en-US" sz="1800" dirty="0">
                <a:ea typeface="맑은 고딕"/>
              </a:rPr>
              <a:t>수평조직문화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누적투자 </a:t>
            </a:r>
            <a:r>
              <a:rPr lang="ko-KR" altLang="en-US" sz="1800" dirty="0" err="1">
                <a:ea typeface="맑은 고딕"/>
              </a:rPr>
              <a:t>얼마이상등의</a:t>
            </a:r>
            <a:r>
              <a:rPr lang="ko-KR" altLang="en-US" sz="1800" dirty="0">
                <a:ea typeface="맑은 고딕"/>
              </a:rPr>
              <a:t> 태그를 제공한 추천기업 제공</a:t>
            </a:r>
          </a:p>
          <a:p>
            <a:r>
              <a:rPr lang="en-US" altLang="ko-KR" sz="1800" dirty="0">
                <a:ea typeface="맑은 고딕"/>
              </a:rPr>
              <a:t>7. </a:t>
            </a:r>
            <a:r>
              <a:rPr lang="ko-KR" altLang="en-US" sz="1800" dirty="0">
                <a:ea typeface="맑은 고딕"/>
              </a:rPr>
              <a:t>이력서 관리</a:t>
            </a:r>
          </a:p>
          <a:p>
            <a:r>
              <a:rPr lang="en-US" altLang="ko-KR" sz="1800" dirty="0">
                <a:ea typeface="맑은 고딕"/>
              </a:rPr>
              <a:t>8. </a:t>
            </a:r>
            <a:r>
              <a:rPr lang="ko-KR" altLang="en-US" sz="1800" dirty="0">
                <a:ea typeface="맑은 고딕"/>
              </a:rPr>
              <a:t>개발자 </a:t>
            </a:r>
            <a:r>
              <a:rPr lang="ko-KR" altLang="en-US" sz="1800" dirty="0" err="1">
                <a:ea typeface="맑은 고딕"/>
              </a:rPr>
              <a:t>와글와글이라는</a:t>
            </a:r>
            <a:r>
              <a:rPr lang="ko-KR" altLang="en-US" sz="1800" dirty="0">
                <a:ea typeface="맑은 고딕"/>
              </a:rPr>
              <a:t> 커뮤니티 제공</a:t>
            </a:r>
          </a:p>
          <a:p>
            <a:endParaRPr lang="ko-KR" altLang="en-US" sz="1800" dirty="0">
              <a:ea typeface="맑은 고딕"/>
            </a:endParaRPr>
          </a:p>
          <a:p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[</a:t>
            </a:r>
            <a:r>
              <a:rPr lang="ko-KR" altLang="en-US" sz="1800" dirty="0" err="1">
                <a:ea typeface="맑은 고딕"/>
              </a:rPr>
              <a:t>원티드</a:t>
            </a:r>
            <a:r>
              <a:rPr lang="en-US" altLang="ko-KR" sz="1800" dirty="0">
                <a:ea typeface="맑은 고딕"/>
              </a:rPr>
              <a:t>]</a:t>
            </a:r>
          </a:p>
          <a:p>
            <a:r>
              <a:rPr lang="en-US" altLang="ko-KR" sz="1800" dirty="0">
                <a:ea typeface="맑은 고딕"/>
              </a:rPr>
              <a:t>1. </a:t>
            </a:r>
            <a:r>
              <a:rPr lang="ko-KR" altLang="en-US" sz="1800" dirty="0">
                <a:ea typeface="맑은 고딕"/>
              </a:rPr>
              <a:t>프리랜서들 전용 취업추천 기능 제공</a:t>
            </a:r>
          </a:p>
          <a:p>
            <a:r>
              <a:rPr lang="en-US" altLang="ko-KR" sz="1800" dirty="0">
                <a:ea typeface="맑은 고딕"/>
              </a:rPr>
              <a:t>2. </a:t>
            </a:r>
            <a:r>
              <a:rPr lang="ko-KR" altLang="en-US" sz="1800" dirty="0">
                <a:ea typeface="맑은 고딕"/>
              </a:rPr>
              <a:t>커뮤니티</a:t>
            </a:r>
          </a:p>
          <a:p>
            <a:r>
              <a:rPr lang="en-US" altLang="ko-KR" sz="1800" dirty="0">
                <a:ea typeface="맑은 고딕"/>
              </a:rPr>
              <a:t>3. </a:t>
            </a:r>
            <a:r>
              <a:rPr lang="ko-KR" altLang="en-US" sz="1800" dirty="0" err="1">
                <a:ea typeface="맑은 고딕"/>
              </a:rPr>
              <a:t>직군별</a:t>
            </a:r>
            <a:r>
              <a:rPr lang="ko-KR" altLang="en-US" sz="1800" dirty="0">
                <a:ea typeface="맑은 고딕"/>
              </a:rPr>
              <a:t> 평균연봉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기업정보 등 제공</a:t>
            </a:r>
          </a:p>
          <a:p>
            <a:r>
              <a:rPr lang="en-US" altLang="ko-KR" sz="1800" dirty="0">
                <a:ea typeface="맑은 고딕"/>
              </a:rPr>
              <a:t>4. </a:t>
            </a:r>
            <a:r>
              <a:rPr lang="ko-KR" altLang="en-US" sz="1800" dirty="0">
                <a:ea typeface="맑은 고딕"/>
              </a:rPr>
              <a:t>서버</a:t>
            </a:r>
            <a:r>
              <a:rPr lang="en-US" altLang="ko-KR" sz="1800" dirty="0">
                <a:ea typeface="맑은 고딕"/>
              </a:rPr>
              <a:t>/</a:t>
            </a:r>
            <a:r>
              <a:rPr lang="ko-KR" altLang="en-US" sz="1800" dirty="0" err="1">
                <a:ea typeface="맑은 고딕"/>
              </a:rPr>
              <a:t>백엔드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프론트엔드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안드로이드 등의 분류로 기업분류 기능 제공</a:t>
            </a:r>
          </a:p>
          <a:p>
            <a:r>
              <a:rPr lang="en-US" altLang="ko-KR" sz="1800" dirty="0">
                <a:ea typeface="맑은 고딕"/>
              </a:rPr>
              <a:t>5. </a:t>
            </a:r>
            <a:r>
              <a:rPr lang="ko-KR" altLang="en-US" sz="1800" dirty="0">
                <a:ea typeface="맑은 고딕"/>
              </a:rPr>
              <a:t>취업축하금 제공</a:t>
            </a:r>
          </a:p>
          <a:p>
            <a:r>
              <a:rPr lang="en-US" altLang="ko-KR" sz="1800" dirty="0">
                <a:ea typeface="맑은 고딕"/>
              </a:rPr>
              <a:t>6. </a:t>
            </a:r>
            <a:r>
              <a:rPr lang="ko-KR" altLang="en-US" sz="1800" dirty="0">
                <a:ea typeface="맑은 고딕"/>
              </a:rPr>
              <a:t>내 경력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스킬셋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지역 등을 입력하면 추천기업 제공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[</a:t>
            </a:r>
            <a:r>
              <a:rPr lang="en-US" altLang="ko-KR" sz="1800" dirty="0" err="1">
                <a:ea typeface="맑은 고딕"/>
              </a:rPr>
              <a:t>Ziggam</a:t>
            </a:r>
            <a:r>
              <a:rPr lang="en-US" altLang="ko-KR" sz="1800" dirty="0">
                <a:ea typeface="맑은 고딕"/>
              </a:rPr>
              <a:t>]</a:t>
            </a:r>
          </a:p>
          <a:p>
            <a:r>
              <a:rPr lang="en-US" altLang="ko-KR" sz="1800" dirty="0">
                <a:ea typeface="맑은 고딕"/>
              </a:rPr>
              <a:t>1. </a:t>
            </a:r>
            <a:r>
              <a:rPr lang="ko-KR" altLang="en-US" sz="1800" dirty="0">
                <a:ea typeface="맑은 고딕"/>
              </a:rPr>
              <a:t>기존 채용플랫폼들의 기능 </a:t>
            </a:r>
            <a:r>
              <a:rPr lang="en-US" altLang="ko-KR" sz="1800" dirty="0">
                <a:ea typeface="맑은 고딕"/>
              </a:rPr>
              <a:t>+ </a:t>
            </a:r>
            <a:r>
              <a:rPr lang="ko-KR" altLang="en-US" sz="1800" dirty="0" err="1">
                <a:ea typeface="맑은 고딕"/>
              </a:rPr>
              <a:t>비대면</a:t>
            </a:r>
            <a:r>
              <a:rPr lang="ko-KR" altLang="en-US" sz="1800" dirty="0">
                <a:ea typeface="맑은 고딕"/>
              </a:rPr>
              <a:t> 인터뷰 기능까지 제공</a:t>
            </a:r>
          </a:p>
          <a:p>
            <a:endParaRPr lang="ko-KR" altLang="en-US" sz="1800" dirty="0">
              <a:ea typeface="맑은 고딕"/>
            </a:endParaRPr>
          </a:p>
          <a:p>
            <a:r>
              <a:rPr lang="en-US" altLang="ko-KR" sz="1800" dirty="0">
                <a:ea typeface="맑은 고딕"/>
              </a:rPr>
              <a:t>[</a:t>
            </a:r>
            <a:r>
              <a:rPr lang="ko-KR" altLang="en-US" sz="1800" dirty="0">
                <a:ea typeface="맑은 고딕"/>
              </a:rPr>
              <a:t>블라인드</a:t>
            </a:r>
            <a:r>
              <a:rPr lang="en-US" altLang="ko-KR" sz="1800" dirty="0">
                <a:ea typeface="맑은 고딕"/>
              </a:rPr>
              <a:t>],[</a:t>
            </a:r>
            <a:r>
              <a:rPr lang="ko-KR" altLang="en-US" sz="1800" dirty="0" err="1">
                <a:ea typeface="맑은 고딕"/>
              </a:rPr>
              <a:t>잡플래닛</a:t>
            </a:r>
            <a:r>
              <a:rPr lang="en-US" altLang="ko-KR" sz="1800" dirty="0">
                <a:ea typeface="맑은 고딕"/>
              </a:rPr>
              <a:t>]</a:t>
            </a:r>
          </a:p>
          <a:p>
            <a:r>
              <a:rPr lang="en-US" altLang="ko-KR" sz="1800" dirty="0">
                <a:ea typeface="맑은 고딕"/>
              </a:rPr>
              <a:t>1. </a:t>
            </a:r>
            <a:r>
              <a:rPr lang="ko-KR" altLang="en-US" sz="1800" dirty="0">
                <a:ea typeface="맑은 고딕"/>
              </a:rPr>
              <a:t>현존하는 </a:t>
            </a:r>
            <a:r>
              <a:rPr lang="ko-KR" altLang="en-US" sz="1800" dirty="0" err="1">
                <a:ea typeface="맑은 고딕"/>
              </a:rPr>
              <a:t>기업리뷰중</a:t>
            </a:r>
            <a:r>
              <a:rPr lang="ko-KR" altLang="en-US" sz="1800" dirty="0">
                <a:ea typeface="맑은 고딕"/>
              </a:rPr>
              <a:t> 가장 </a:t>
            </a:r>
            <a:r>
              <a:rPr lang="ko-KR" altLang="en-US" sz="1800" dirty="0" err="1">
                <a:ea typeface="맑은 고딕"/>
              </a:rPr>
              <a:t>핫함</a:t>
            </a:r>
            <a:r>
              <a:rPr lang="en-US" altLang="ko-KR" sz="1800" dirty="0">
                <a:ea typeface="맑은 고딕"/>
              </a:rPr>
              <a:t>.</a:t>
            </a:r>
          </a:p>
          <a:p>
            <a:r>
              <a:rPr lang="en-US" altLang="ko-KR" sz="1800" dirty="0">
                <a:ea typeface="맑은 고딕"/>
              </a:rPr>
              <a:t>2. </a:t>
            </a:r>
            <a:r>
              <a:rPr lang="ko-KR" altLang="en-US" sz="1800" dirty="0">
                <a:ea typeface="맑은 고딕"/>
              </a:rPr>
              <a:t>채용 기능이 있지만 커뮤니티 기능이 독보적</a:t>
            </a:r>
            <a:r>
              <a:rPr lang="en-US" altLang="ko-KR" sz="1800" dirty="0">
                <a:ea typeface="맑은 고딕"/>
              </a:rPr>
              <a:t>.</a:t>
            </a:r>
          </a:p>
          <a:p>
            <a:r>
              <a:rPr lang="en-US" altLang="ko-KR" sz="1800" dirty="0">
                <a:ea typeface="맑은 고딕"/>
              </a:rPr>
              <a:t>3. </a:t>
            </a:r>
            <a:r>
              <a:rPr lang="ko-KR" altLang="en-US" sz="1800" dirty="0">
                <a:ea typeface="맑은 고딕"/>
              </a:rPr>
              <a:t>항목별</a:t>
            </a:r>
            <a:r>
              <a:rPr lang="en-US" altLang="ko-KR" sz="1800" dirty="0">
                <a:ea typeface="맑은 고딕"/>
              </a:rPr>
              <a:t>(</a:t>
            </a:r>
            <a:r>
              <a:rPr lang="ko-KR" altLang="en-US" sz="1800" dirty="0">
                <a:ea typeface="맑은 고딕"/>
              </a:rPr>
              <a:t>커리어 향상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 err="1">
                <a:ea typeface="맑은 고딕"/>
              </a:rPr>
              <a:t>워라밸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급여 및 복지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사내문화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경영진</a:t>
            </a:r>
            <a:r>
              <a:rPr lang="en-US" altLang="ko-KR" sz="1800" dirty="0">
                <a:ea typeface="맑은 고딕"/>
              </a:rPr>
              <a:t>) </a:t>
            </a:r>
            <a:r>
              <a:rPr lang="ko-KR" altLang="en-US" sz="1800" dirty="0">
                <a:ea typeface="맑은 고딕"/>
              </a:rPr>
              <a:t>별점으로 기업을 평가</a:t>
            </a:r>
          </a:p>
          <a:p>
            <a:r>
              <a:rPr lang="en-US" altLang="ko-KR" sz="1800" dirty="0">
                <a:ea typeface="맑은 고딕"/>
              </a:rPr>
              <a:t>4. </a:t>
            </a:r>
            <a:r>
              <a:rPr lang="ko-KR" altLang="en-US" sz="1800" dirty="0">
                <a:ea typeface="맑은 고딕"/>
              </a:rPr>
              <a:t>회사정보 제공</a:t>
            </a:r>
          </a:p>
          <a:p>
            <a:r>
              <a:rPr lang="en-US" altLang="ko-KR" sz="1800" dirty="0">
                <a:ea typeface="맑은 고딕"/>
              </a:rPr>
              <a:t>5. </a:t>
            </a:r>
            <a:r>
              <a:rPr lang="ko-KR" altLang="en-US" sz="1800" dirty="0">
                <a:ea typeface="맑은 고딕"/>
              </a:rPr>
              <a:t>기업문화를 판별하기 가장 베스트</a:t>
            </a:r>
            <a:r>
              <a:rPr lang="en-US" altLang="ko-KR" sz="1800" dirty="0">
                <a:ea typeface="맑은 고딕"/>
              </a:rPr>
              <a:t>.. </a:t>
            </a:r>
            <a:r>
              <a:rPr lang="ko-KR" altLang="en-US" sz="1800" dirty="0">
                <a:ea typeface="맑은 고딕"/>
              </a:rPr>
              <a:t>하지만 </a:t>
            </a:r>
            <a:r>
              <a:rPr lang="en-US" altLang="ko-KR" sz="1800" dirty="0">
                <a:ea typeface="맑은 고딕"/>
              </a:rPr>
              <a:t>100%</a:t>
            </a:r>
            <a:r>
              <a:rPr lang="ko-KR" altLang="en-US" sz="1800" dirty="0">
                <a:ea typeface="맑은 고딕"/>
              </a:rPr>
              <a:t>로는 없다</a:t>
            </a:r>
          </a:p>
          <a:p>
            <a:r>
              <a:rPr lang="en-US" altLang="ko-KR" sz="1800" dirty="0">
                <a:ea typeface="맑은 고딕"/>
              </a:rPr>
              <a:t>6. </a:t>
            </a:r>
            <a:r>
              <a:rPr lang="ko-KR" altLang="en-US" sz="1800" dirty="0">
                <a:ea typeface="맑은 고딕"/>
              </a:rPr>
              <a:t>블라인드로 리뷰를 제공하지만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알바를 사용하여 리뷰조작 가능</a:t>
            </a:r>
          </a:p>
          <a:p>
            <a:r>
              <a:rPr lang="en-US" altLang="ko-KR" sz="1800" dirty="0">
                <a:ea typeface="맑은 고딕"/>
              </a:rPr>
              <a:t>7. </a:t>
            </a:r>
            <a:r>
              <a:rPr lang="ko-KR" altLang="en-US" sz="1800" dirty="0">
                <a:ea typeface="맑은 고딕"/>
              </a:rPr>
              <a:t>개개인이 작성하는 리뷰이고</a:t>
            </a:r>
            <a:r>
              <a:rPr lang="en-US" altLang="ko-KR" sz="1800" dirty="0">
                <a:ea typeface="맑은 고딕"/>
              </a:rPr>
              <a:t>, </a:t>
            </a:r>
            <a:r>
              <a:rPr lang="ko-KR" altLang="en-US" sz="1800" dirty="0">
                <a:ea typeface="맑은 고딕"/>
              </a:rPr>
              <a:t>개개인이 느끼는 바가 다르기때문에 </a:t>
            </a:r>
            <a:r>
              <a:rPr lang="ko-KR" altLang="en-US" sz="1800" dirty="0" err="1">
                <a:ea typeface="맑은 고딕"/>
              </a:rPr>
              <a:t>우리가하는</a:t>
            </a:r>
            <a:r>
              <a:rPr lang="ko-KR" altLang="en-US" sz="1800" dirty="0">
                <a:ea typeface="맑은 고딕"/>
              </a:rPr>
              <a:t> 기능을 제공해주면 개인이 직접 </a:t>
            </a:r>
            <a:r>
              <a:rPr lang="ko-KR" altLang="en-US" sz="1800" dirty="0" err="1">
                <a:ea typeface="맑은 고딕"/>
              </a:rPr>
              <a:t>느낄수있음</a:t>
            </a:r>
            <a:r>
              <a:rPr lang="en-US" altLang="ko-KR" sz="1800" dirty="0">
                <a:ea typeface="맑은 고딕"/>
              </a:rPr>
              <a:t>.</a:t>
            </a:r>
          </a:p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0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22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10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5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4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4CC32-CB0A-4574-9803-A5B4D3AE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4" y="734724"/>
            <a:ext cx="8239125" cy="461962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0F08DB3-BE11-4AFD-9475-044574103637}"/>
              </a:ext>
            </a:extLst>
          </p:cNvPr>
          <p:cNvGrpSpPr/>
          <p:nvPr/>
        </p:nvGrpSpPr>
        <p:grpSpPr>
          <a:xfrm>
            <a:off x="1549198" y="886258"/>
            <a:ext cx="6472584" cy="5421419"/>
            <a:chOff x="1549198" y="886258"/>
            <a:chExt cx="6472584" cy="5421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99B72EC-CF0F-44C5-B057-46491714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198" y="886258"/>
              <a:ext cx="6472584" cy="542141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5FCDC8A-A0A0-4BFC-9BC6-EF0DE4D96D9B}"/>
                </a:ext>
              </a:extLst>
            </p:cNvPr>
            <p:cNvSpPr/>
            <p:nvPr/>
          </p:nvSpPr>
          <p:spPr>
            <a:xfrm>
              <a:off x="1549198" y="5430613"/>
              <a:ext cx="6472584" cy="877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CA493F8-A95C-409A-A0D9-50ED0B96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523" y="732323"/>
            <a:ext cx="7294800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73B5C6E-82EB-4D43-8236-DC75E2E1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909734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B53A2F5-8951-425C-BD3A-4CE4D4AF70AA}"/>
              </a:ext>
            </a:extLst>
          </p:cNvPr>
          <p:cNvGrpSpPr/>
          <p:nvPr/>
        </p:nvGrpSpPr>
        <p:grpSpPr>
          <a:xfrm>
            <a:off x="1039897" y="2539723"/>
            <a:ext cx="8093712" cy="3819513"/>
            <a:chOff x="2681660" y="3111223"/>
            <a:chExt cx="6562725" cy="319087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E9B0C5-5566-4281-822C-53E588853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660" y="3111223"/>
              <a:ext cx="6562725" cy="31908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ECFD4-FF30-4D7B-BB31-FB5DC05626CF}"/>
                </a:ext>
              </a:extLst>
            </p:cNvPr>
            <p:cNvSpPr/>
            <p:nvPr/>
          </p:nvSpPr>
          <p:spPr>
            <a:xfrm>
              <a:off x="2693352" y="3111223"/>
              <a:ext cx="5796130" cy="22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F4AED0-0F32-4A05-85E3-D3E61353BE62}"/>
                </a:ext>
              </a:extLst>
            </p:cNvPr>
            <p:cNvSpPr/>
            <p:nvPr/>
          </p:nvSpPr>
          <p:spPr>
            <a:xfrm>
              <a:off x="2693351" y="4094008"/>
              <a:ext cx="6551033" cy="5068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72046F7-559B-432E-82D8-0B2A0FC85A57}"/>
                </a:ext>
              </a:extLst>
            </p:cNvPr>
            <p:cNvSpPr/>
            <p:nvPr/>
          </p:nvSpPr>
          <p:spPr>
            <a:xfrm>
              <a:off x="2693351" y="5441544"/>
              <a:ext cx="6551033" cy="7372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17837"/>
            <a:ext cx="5618810" cy="18937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17" y="1966975"/>
            <a:ext cx="6405428" cy="21497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6364A7-9A5F-4C7A-A133-203F364C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188" y="3426711"/>
            <a:ext cx="6083544" cy="2478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D3FA0B-BC3F-4235-87DE-ADDACCCA0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46" y="786818"/>
            <a:ext cx="5393647" cy="44255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B83D70-DFDD-4105-BFD2-406DF7EDF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71" y="3547259"/>
            <a:ext cx="8180167" cy="1398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2786EB-3BBE-486E-92F8-5C14C812B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902" y="1857552"/>
            <a:ext cx="3853146" cy="38531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EAB220-6D54-4118-845A-A85875B41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8509" y="798688"/>
            <a:ext cx="7500433" cy="17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E9087-0CB9-47D2-B7F2-AA7C5A431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" y="638597"/>
            <a:ext cx="9767594" cy="5580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84AC0A-0652-4EDC-BA39-1BC21C7B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7" y="638597"/>
            <a:ext cx="1514475" cy="2476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6E06277-7F5F-4895-94E2-E690E2DB5731}"/>
              </a:ext>
            </a:extLst>
          </p:cNvPr>
          <p:cNvGrpSpPr/>
          <p:nvPr/>
        </p:nvGrpSpPr>
        <p:grpSpPr>
          <a:xfrm>
            <a:off x="6800611" y="1662544"/>
            <a:ext cx="2933071" cy="1859973"/>
            <a:chOff x="6800611" y="1662544"/>
            <a:chExt cx="2933071" cy="1859973"/>
          </a:xfrm>
        </p:grpSpPr>
        <p:sp>
          <p:nvSpPr>
            <p:cNvPr id="6" name="생각 풍선: 구름 모양 5">
              <a:extLst>
                <a:ext uri="{FF2B5EF4-FFF2-40B4-BE49-F238E27FC236}">
                  <a16:creationId xmlns:a16="http://schemas.microsoft.com/office/drawing/2014/main" id="{A51770CB-EC59-4A63-80C0-1505526BA4B4}"/>
                </a:ext>
              </a:extLst>
            </p:cNvPr>
            <p:cNvSpPr/>
            <p:nvPr/>
          </p:nvSpPr>
          <p:spPr>
            <a:xfrm flipH="1">
              <a:off x="6800611" y="1662544"/>
              <a:ext cx="2933071" cy="1859973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460A4A-6F07-48ED-86CF-CCC0EEE46E0B}"/>
                </a:ext>
              </a:extLst>
            </p:cNvPr>
            <p:cNvSpPr txBox="1"/>
            <p:nvPr/>
          </p:nvSpPr>
          <p:spPr>
            <a:xfrm>
              <a:off x="7288940" y="2115476"/>
              <a:ext cx="23067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핸디소프트 가상 사무실에 입장하셨습니다</a:t>
              </a:r>
              <a:r>
                <a:rPr lang="en-US" altLang="ko-KR" sz="1400" b="1" dirty="0"/>
                <a:t>. </a:t>
              </a:r>
            </a:p>
            <a:p>
              <a:r>
                <a:rPr lang="ko-KR" altLang="en-US" sz="1400" b="1" dirty="0" err="1"/>
                <a:t>채험을</a:t>
              </a:r>
              <a:r>
                <a:rPr lang="ko-KR" altLang="en-US" sz="1400" b="1" dirty="0"/>
                <a:t> 위해 사무실로 입장해주세요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 descr="텍스트, 장난감, 다른, 여러개이(가) 표시된 사진&#10;&#10;자동 생성된 설명">
            <a:extLst>
              <a:ext uri="{FF2B5EF4-FFF2-40B4-BE49-F238E27FC236}">
                <a16:creationId xmlns:a16="http://schemas.microsoft.com/office/drawing/2014/main" id="{4C4E118F-E9F3-4F33-A11A-232D46448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5" y="561196"/>
            <a:ext cx="9299863" cy="57563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7F5094-02FA-4347-BC5D-9FA2DDB72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0" y="561196"/>
            <a:ext cx="1514475" cy="2476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64C66A8-C46B-40DB-B3E8-BAEDA8D147A0}"/>
              </a:ext>
            </a:extLst>
          </p:cNvPr>
          <p:cNvGrpSpPr/>
          <p:nvPr/>
        </p:nvGrpSpPr>
        <p:grpSpPr>
          <a:xfrm>
            <a:off x="4953794" y="1018309"/>
            <a:ext cx="1821009" cy="923146"/>
            <a:chOff x="4953794" y="1018309"/>
            <a:chExt cx="1821009" cy="923146"/>
          </a:xfrm>
        </p:grpSpPr>
        <p:sp>
          <p:nvSpPr>
            <p:cNvPr id="10" name="생각 풍선: 구름 모양 9">
              <a:extLst>
                <a:ext uri="{FF2B5EF4-FFF2-40B4-BE49-F238E27FC236}">
                  <a16:creationId xmlns:a16="http://schemas.microsoft.com/office/drawing/2014/main" id="{EA495B54-1A97-42B8-A809-6444BF1317A4}"/>
                </a:ext>
              </a:extLst>
            </p:cNvPr>
            <p:cNvSpPr/>
            <p:nvPr/>
          </p:nvSpPr>
          <p:spPr>
            <a:xfrm>
              <a:off x="4953794" y="1018309"/>
              <a:ext cx="1821009" cy="923146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EF3F96-BB76-4574-BE86-9FB1CC6BCE73}"/>
                </a:ext>
              </a:extLst>
            </p:cNvPr>
            <p:cNvSpPr txBox="1"/>
            <p:nvPr/>
          </p:nvSpPr>
          <p:spPr>
            <a:xfrm>
              <a:off x="5174673" y="1267691"/>
              <a:ext cx="1465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/>
                <a:t>드디어</a:t>
              </a:r>
              <a:r>
                <a:rPr lang="en-US" altLang="ko-KR" sz="1200" b="1" dirty="0"/>
                <a:t>.. </a:t>
              </a:r>
              <a:r>
                <a:rPr lang="ko-KR" altLang="en-US" sz="1200" b="1" dirty="0"/>
                <a:t>막내 탈출인가</a:t>
              </a:r>
              <a:r>
                <a:rPr lang="en-US" altLang="ko-KR" sz="1200" b="1" dirty="0"/>
                <a:t>..!</a:t>
              </a:r>
              <a:endParaRPr lang="ko-KR" altLang="en-US" sz="1200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F1EF24-EFAE-4205-B0EA-AA260D70B05F}"/>
              </a:ext>
            </a:extLst>
          </p:cNvPr>
          <p:cNvGrpSpPr/>
          <p:nvPr/>
        </p:nvGrpSpPr>
        <p:grpSpPr>
          <a:xfrm>
            <a:off x="3002973" y="4540827"/>
            <a:ext cx="1756065" cy="1049482"/>
            <a:chOff x="3002973" y="4540827"/>
            <a:chExt cx="1756065" cy="1049482"/>
          </a:xfrm>
        </p:grpSpPr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7C4F430F-47F4-4182-A82C-18B31563DC53}"/>
                </a:ext>
              </a:extLst>
            </p:cNvPr>
            <p:cNvSpPr/>
            <p:nvPr/>
          </p:nvSpPr>
          <p:spPr>
            <a:xfrm flipV="1">
              <a:off x="3002973" y="4540827"/>
              <a:ext cx="1756064" cy="1049482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99FFB9-D251-43BF-A020-57A1D57D68EC}"/>
                </a:ext>
              </a:extLst>
            </p:cNvPr>
            <p:cNvSpPr txBox="1"/>
            <p:nvPr/>
          </p:nvSpPr>
          <p:spPr>
            <a:xfrm>
              <a:off x="3200400" y="4738255"/>
              <a:ext cx="15586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김대리님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어제 </a:t>
              </a:r>
              <a:r>
                <a:rPr lang="ko-KR" altLang="en-US" sz="1400" b="1" dirty="0" err="1"/>
                <a:t>부탁드린거</a:t>
              </a:r>
              <a:r>
                <a:rPr lang="ko-KR" altLang="en-US" sz="1400" b="1" dirty="0"/>
                <a:t> 완료됐나요</a:t>
              </a:r>
              <a:r>
                <a:rPr lang="en-US" altLang="ko-KR" sz="1400" b="1" dirty="0"/>
                <a:t>~? </a:t>
              </a:r>
              <a:r>
                <a:rPr lang="en-US" altLang="ko-KR" sz="1400" b="1" dirty="0">
                  <a:sym typeface="Wingdings" panose="05000000000000000000" pitchFamily="2" charset="2"/>
                </a:rPr>
                <a:t></a:t>
              </a:r>
              <a:endParaRPr lang="ko-KR" altLang="en-US" sz="14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E92F5C-DBF6-4DE8-AA2C-15C0C0B46E81}"/>
              </a:ext>
            </a:extLst>
          </p:cNvPr>
          <p:cNvGrpSpPr/>
          <p:nvPr/>
        </p:nvGrpSpPr>
        <p:grpSpPr>
          <a:xfrm>
            <a:off x="4953794" y="4551673"/>
            <a:ext cx="1662546" cy="1111827"/>
            <a:chOff x="4953794" y="4551673"/>
            <a:chExt cx="1662546" cy="1111827"/>
          </a:xfrm>
        </p:grpSpPr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81137277-0BFF-4137-BC57-CEB0E90CF907}"/>
                </a:ext>
              </a:extLst>
            </p:cNvPr>
            <p:cNvSpPr/>
            <p:nvPr/>
          </p:nvSpPr>
          <p:spPr>
            <a:xfrm flipV="1">
              <a:off x="4953794" y="4551673"/>
              <a:ext cx="1662546" cy="1111827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7E5078-9DB9-47E5-A7DD-91BE7263EF1E}"/>
                </a:ext>
              </a:extLst>
            </p:cNvPr>
            <p:cNvSpPr txBox="1"/>
            <p:nvPr/>
          </p:nvSpPr>
          <p:spPr>
            <a:xfrm>
              <a:off x="5148552" y="4738255"/>
              <a:ext cx="12938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네</a:t>
              </a:r>
              <a:r>
                <a:rPr lang="en-US" altLang="ko-KR" sz="1400" b="1" dirty="0"/>
                <a:t>~ </a:t>
              </a:r>
              <a:r>
                <a:rPr lang="ko-KR" altLang="en-US" sz="1400" b="1" dirty="0"/>
                <a:t>메일로 바로 </a:t>
              </a:r>
              <a:r>
                <a:rPr lang="ko-KR" altLang="en-US" sz="1400" b="1" dirty="0" err="1"/>
                <a:t>보내드릴게요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54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 descr="텍스트, 실내, 다양한, 묶음이(가) 표시된 사진&#10;&#10;자동 생성된 설명">
            <a:extLst>
              <a:ext uri="{FF2B5EF4-FFF2-40B4-BE49-F238E27FC236}">
                <a16:creationId xmlns:a16="http://schemas.microsoft.com/office/drawing/2014/main" id="{D11B4923-F877-4145-968A-42D2CCA07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" y="541775"/>
            <a:ext cx="9688850" cy="5774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22C621-9DA3-4A94-BA52-32A2D59C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8" y="541775"/>
            <a:ext cx="1514475" cy="2476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97DBED5-ACEF-4860-80AB-BB5A007F60C5}"/>
              </a:ext>
            </a:extLst>
          </p:cNvPr>
          <p:cNvGrpSpPr/>
          <p:nvPr/>
        </p:nvGrpSpPr>
        <p:grpSpPr>
          <a:xfrm>
            <a:off x="4161416" y="1736326"/>
            <a:ext cx="3169228" cy="1610591"/>
            <a:chOff x="4031672" y="1911927"/>
            <a:chExt cx="3169228" cy="1610591"/>
          </a:xfrm>
        </p:grpSpPr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23265CC8-BC07-4654-AED6-03A5E4FCAAC4}"/>
                </a:ext>
              </a:extLst>
            </p:cNvPr>
            <p:cNvSpPr/>
            <p:nvPr/>
          </p:nvSpPr>
          <p:spPr>
            <a:xfrm flipH="1">
              <a:off x="4031672" y="1911927"/>
              <a:ext cx="3169228" cy="1610591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AED914-E90C-4C58-B0C1-FD82DDE7096D}"/>
                </a:ext>
              </a:extLst>
            </p:cNvPr>
            <p:cNvSpPr txBox="1"/>
            <p:nvPr/>
          </p:nvSpPr>
          <p:spPr>
            <a:xfrm>
              <a:off x="4478483" y="2177469"/>
              <a:ext cx="263929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태영님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오서 오세요</a:t>
              </a:r>
              <a:r>
                <a:rPr lang="en-US" altLang="ko-KR" sz="1400" b="1" dirty="0"/>
                <a:t>!</a:t>
              </a:r>
            </a:p>
            <a:p>
              <a:r>
                <a:rPr lang="ko-KR" altLang="en-US" sz="1400" b="1" dirty="0"/>
                <a:t>저희 팀은 개발</a:t>
              </a:r>
              <a:r>
                <a:rPr lang="en-US" altLang="ko-KR" sz="1400" b="1" dirty="0"/>
                <a:t>1</a:t>
              </a:r>
              <a:r>
                <a:rPr lang="ko-KR" altLang="en-US" sz="1400" b="1" dirty="0"/>
                <a:t>팀으로 </a:t>
              </a:r>
              <a:r>
                <a:rPr lang="en-US" altLang="ko-KR" sz="1400" b="1" dirty="0"/>
                <a:t>GW</a:t>
              </a:r>
              <a:r>
                <a:rPr lang="ko-KR" altLang="en-US" sz="1400" b="1" dirty="0"/>
                <a:t>를 개발하는 팀입니다</a:t>
              </a:r>
              <a:r>
                <a:rPr lang="en-US" altLang="ko-KR" sz="1400" b="1" dirty="0"/>
                <a:t>!</a:t>
              </a:r>
            </a:p>
            <a:p>
              <a:r>
                <a:rPr lang="ko-KR" altLang="en-US" sz="1400" b="1" dirty="0"/>
                <a:t>하시게 될 일을 먼저 간단하게 </a:t>
              </a:r>
              <a:r>
                <a:rPr lang="ko-KR" altLang="en-US" sz="1400" b="1" dirty="0" err="1"/>
                <a:t>소개해드릴게요</a:t>
              </a:r>
              <a:r>
                <a:rPr lang="en-US" altLang="ko-KR" sz="1400" b="1" dirty="0"/>
                <a:t>!! </a:t>
              </a:r>
              <a:r>
                <a:rPr lang="en-US" altLang="ko-KR" sz="1400" b="1" dirty="0">
                  <a:sym typeface="Wingdings" panose="05000000000000000000" pitchFamily="2" charset="2"/>
                </a:rPr>
                <a:t></a:t>
              </a:r>
              <a:endParaRPr lang="ko-KR" altLang="en-US" sz="1400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10D508-E753-4126-BC32-4F23ED1BE445}"/>
              </a:ext>
            </a:extLst>
          </p:cNvPr>
          <p:cNvGrpSpPr/>
          <p:nvPr/>
        </p:nvGrpSpPr>
        <p:grpSpPr>
          <a:xfrm flipH="1">
            <a:off x="3616035" y="1439663"/>
            <a:ext cx="3916424" cy="1907254"/>
            <a:chOff x="5371151" y="1200672"/>
            <a:chExt cx="3439391" cy="2098964"/>
          </a:xfrm>
        </p:grpSpPr>
        <p:sp>
          <p:nvSpPr>
            <p:cNvPr id="10" name="말풍선: 타원형 9">
              <a:extLst>
                <a:ext uri="{FF2B5EF4-FFF2-40B4-BE49-F238E27FC236}">
                  <a16:creationId xmlns:a16="http://schemas.microsoft.com/office/drawing/2014/main" id="{F876984F-0F5C-4463-8A1A-9E918EB45855}"/>
                </a:ext>
              </a:extLst>
            </p:cNvPr>
            <p:cNvSpPr/>
            <p:nvPr/>
          </p:nvSpPr>
          <p:spPr>
            <a:xfrm>
              <a:off x="5371151" y="1200672"/>
              <a:ext cx="3439391" cy="2098964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DC75E7-32C5-4FC2-806B-068C506B1C8F}"/>
                </a:ext>
              </a:extLst>
            </p:cNvPr>
            <p:cNvSpPr txBox="1"/>
            <p:nvPr/>
          </p:nvSpPr>
          <p:spPr>
            <a:xfrm>
              <a:off x="5746173" y="1548245"/>
              <a:ext cx="28055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우선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태영님 자리는 제 바로 </a:t>
              </a:r>
              <a:r>
                <a:rPr lang="ko-KR" altLang="en-US" sz="1400" b="1" dirty="0" err="1"/>
                <a:t>옆자리에요</a:t>
              </a:r>
              <a:r>
                <a:rPr lang="en-US" altLang="ko-KR" sz="1400" b="1" dirty="0"/>
                <a:t>!</a:t>
              </a:r>
            </a:p>
            <a:p>
              <a:r>
                <a:rPr lang="ko-KR" altLang="en-US" sz="1400" b="1" dirty="0"/>
                <a:t>그리고 </a:t>
              </a:r>
              <a:r>
                <a:rPr lang="ko-KR" altLang="en-US" sz="1400" b="1" dirty="0" err="1"/>
                <a:t>자바개발자시니까</a:t>
              </a:r>
              <a:r>
                <a:rPr lang="ko-KR" altLang="en-US" sz="1400" b="1" dirty="0"/>
                <a:t> 전자결재 문서함기능을 </a:t>
              </a:r>
              <a:r>
                <a:rPr lang="ko-KR" altLang="en-US" sz="1400" b="1" dirty="0" err="1"/>
                <a:t>맡으실거에요</a:t>
              </a:r>
              <a:r>
                <a:rPr lang="en-US" altLang="ko-KR" sz="1400" b="1" dirty="0"/>
                <a:t>!!</a:t>
              </a:r>
            </a:p>
            <a:p>
              <a:r>
                <a:rPr lang="ko-KR" altLang="en-US" sz="1400" b="1" dirty="0" err="1"/>
                <a:t>어려우신거</a:t>
              </a:r>
              <a:r>
                <a:rPr lang="ko-KR" altLang="en-US" sz="1400" b="1" dirty="0"/>
                <a:t> 있으시면 언제든 질문해주세요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저 </a:t>
              </a:r>
              <a:r>
                <a:rPr lang="ko-KR" altLang="en-US" sz="1400" b="1" dirty="0" err="1"/>
                <a:t>질문좋아해요</a:t>
              </a:r>
              <a:r>
                <a:rPr lang="en-US" altLang="ko-KR" sz="1400" b="1" dirty="0"/>
                <a:t>^_^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2C478F-2104-4E71-9476-3D241E4C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1" y="915696"/>
            <a:ext cx="9431846" cy="5026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754F16-2F51-4F61-B5EA-715B71C8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71" y="915696"/>
            <a:ext cx="1514475" cy="2476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82B192-5527-4780-B355-FBBBBCB87EC6}"/>
              </a:ext>
            </a:extLst>
          </p:cNvPr>
          <p:cNvGrpSpPr/>
          <p:nvPr/>
        </p:nvGrpSpPr>
        <p:grpSpPr>
          <a:xfrm>
            <a:off x="4643787" y="1319645"/>
            <a:ext cx="2702586" cy="1419312"/>
            <a:chOff x="4643787" y="1319645"/>
            <a:chExt cx="2702586" cy="1419312"/>
          </a:xfrm>
        </p:grpSpPr>
        <p:sp>
          <p:nvSpPr>
            <p:cNvPr id="8" name="말풍선: 타원형 7">
              <a:extLst>
                <a:ext uri="{FF2B5EF4-FFF2-40B4-BE49-F238E27FC236}">
                  <a16:creationId xmlns:a16="http://schemas.microsoft.com/office/drawing/2014/main" id="{C11FA420-B553-4139-AD32-46C52FB00CAB}"/>
                </a:ext>
              </a:extLst>
            </p:cNvPr>
            <p:cNvSpPr/>
            <p:nvPr/>
          </p:nvSpPr>
          <p:spPr>
            <a:xfrm>
              <a:off x="4643787" y="1319645"/>
              <a:ext cx="2702586" cy="1419312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ADC7F9-EDCF-48BF-8836-8134B80CDE24}"/>
                </a:ext>
              </a:extLst>
            </p:cNvPr>
            <p:cNvSpPr txBox="1"/>
            <p:nvPr/>
          </p:nvSpPr>
          <p:spPr>
            <a:xfrm>
              <a:off x="4953794" y="1589809"/>
              <a:ext cx="20600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코드 </a:t>
              </a:r>
              <a:r>
                <a:rPr lang="ko-KR" altLang="en-US" sz="1400" b="1" dirty="0" err="1"/>
                <a:t>인스펙션</a:t>
              </a:r>
              <a:r>
                <a:rPr lang="ko-KR" altLang="en-US" sz="1400" b="1" dirty="0"/>
                <a:t> </a:t>
              </a:r>
              <a:r>
                <a:rPr lang="ko-KR" altLang="en-US" sz="1400" b="1" dirty="0" err="1"/>
                <a:t>진행할게요</a:t>
              </a:r>
              <a:r>
                <a:rPr lang="en-US" altLang="ko-KR" sz="1400" b="1" dirty="0"/>
                <a:t>! </a:t>
              </a:r>
              <a:r>
                <a:rPr lang="ko-KR" altLang="en-US" sz="1400" b="1" dirty="0"/>
                <a:t>태영님도 새로 오셨으니까 더 자세하게 진행해보도록 하겠습니다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51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79EF87C-9CEC-4B51-AC60-E2DABEA23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4" y="535801"/>
            <a:ext cx="9471780" cy="5786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3EDF73-45D9-4100-AD6A-A367EC79F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4" y="535801"/>
            <a:ext cx="1514475" cy="2476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3696BAC-15B8-4A94-AB72-8C54932DBD98}"/>
              </a:ext>
            </a:extLst>
          </p:cNvPr>
          <p:cNvGrpSpPr/>
          <p:nvPr/>
        </p:nvGrpSpPr>
        <p:grpSpPr>
          <a:xfrm>
            <a:off x="2867890" y="1309511"/>
            <a:ext cx="2296391" cy="1143000"/>
            <a:chOff x="2867890" y="1309511"/>
            <a:chExt cx="2296391" cy="1143000"/>
          </a:xfrm>
        </p:grpSpPr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3DD7207A-7CE3-424D-B192-319D613E640E}"/>
                </a:ext>
              </a:extLst>
            </p:cNvPr>
            <p:cNvSpPr/>
            <p:nvPr/>
          </p:nvSpPr>
          <p:spPr>
            <a:xfrm>
              <a:off x="2867890" y="1309511"/>
              <a:ext cx="2296391" cy="1143000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62881-6137-4EF6-A258-4BB141FBBBCF}"/>
                </a:ext>
              </a:extLst>
            </p:cNvPr>
            <p:cNvSpPr txBox="1"/>
            <p:nvPr/>
          </p:nvSpPr>
          <p:spPr>
            <a:xfrm>
              <a:off x="3267941" y="1631116"/>
              <a:ext cx="1745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오늘은 꼭 이긴다</a:t>
              </a:r>
              <a:r>
                <a:rPr lang="en-US" altLang="ko-KR" sz="1600" b="1" dirty="0"/>
                <a:t>!!!!!!!!!!!!!!</a:t>
              </a:r>
              <a:endParaRPr lang="ko-KR" altLang="en-US" sz="1600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02C195-179E-496D-83DF-80442DCF892C}"/>
              </a:ext>
            </a:extLst>
          </p:cNvPr>
          <p:cNvGrpSpPr/>
          <p:nvPr/>
        </p:nvGrpSpPr>
        <p:grpSpPr>
          <a:xfrm>
            <a:off x="3792682" y="3015735"/>
            <a:ext cx="1995055" cy="872836"/>
            <a:chOff x="3792682" y="3015735"/>
            <a:chExt cx="1995055" cy="872836"/>
          </a:xfrm>
        </p:grpSpPr>
        <p:sp>
          <p:nvSpPr>
            <p:cNvPr id="9" name="말풍선: 타원형 8">
              <a:extLst>
                <a:ext uri="{FF2B5EF4-FFF2-40B4-BE49-F238E27FC236}">
                  <a16:creationId xmlns:a16="http://schemas.microsoft.com/office/drawing/2014/main" id="{F1B82069-9661-49A8-8BD1-389235513CF7}"/>
                </a:ext>
              </a:extLst>
            </p:cNvPr>
            <p:cNvSpPr/>
            <p:nvPr/>
          </p:nvSpPr>
          <p:spPr>
            <a:xfrm>
              <a:off x="3792682" y="3015735"/>
              <a:ext cx="1995055" cy="872836"/>
            </a:xfrm>
            <a:prstGeom prst="wedgeEllipse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427BB-6AE1-48F9-A362-E1CEF86B3752}"/>
                </a:ext>
              </a:extLst>
            </p:cNvPr>
            <p:cNvSpPr txBox="1"/>
            <p:nvPr/>
          </p:nvSpPr>
          <p:spPr>
            <a:xfrm>
              <a:off x="4130386" y="3140317"/>
              <a:ext cx="1293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죽어라 과장님</a:t>
              </a:r>
              <a:r>
                <a:rPr lang="en-US" altLang="ko-KR" sz="1600" b="1" dirty="0"/>
                <a:t>!!!!!</a:t>
              </a:r>
              <a:endParaRPr lang="ko-KR" altLang="en-US" sz="16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F2F19-7BAA-48FA-8451-E18BC31F6502}"/>
              </a:ext>
            </a:extLst>
          </p:cNvPr>
          <p:cNvGrpSpPr/>
          <p:nvPr/>
        </p:nvGrpSpPr>
        <p:grpSpPr>
          <a:xfrm>
            <a:off x="238992" y="977002"/>
            <a:ext cx="1901536" cy="1143000"/>
            <a:chOff x="238992" y="977002"/>
            <a:chExt cx="1901536" cy="1143000"/>
          </a:xfrm>
        </p:grpSpPr>
        <p:sp>
          <p:nvSpPr>
            <p:cNvPr id="13" name="생각 풍선: 구름 모양 12">
              <a:extLst>
                <a:ext uri="{FF2B5EF4-FFF2-40B4-BE49-F238E27FC236}">
                  <a16:creationId xmlns:a16="http://schemas.microsoft.com/office/drawing/2014/main" id="{3D30DA10-1A28-472D-9FED-799C902FDBA0}"/>
                </a:ext>
              </a:extLst>
            </p:cNvPr>
            <p:cNvSpPr/>
            <p:nvPr/>
          </p:nvSpPr>
          <p:spPr>
            <a:xfrm>
              <a:off x="238992" y="977002"/>
              <a:ext cx="1901536" cy="1143000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8282B6-6DA5-4F59-9B85-C9899B500822}"/>
                </a:ext>
              </a:extLst>
            </p:cNvPr>
            <p:cNvSpPr txBox="1"/>
            <p:nvPr/>
          </p:nvSpPr>
          <p:spPr>
            <a:xfrm>
              <a:off x="575396" y="1224652"/>
              <a:ext cx="1340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/>
                <a:t>이번달</a:t>
              </a:r>
              <a:r>
                <a:rPr lang="ko-KR" altLang="en-US" sz="1400" b="1" dirty="0"/>
                <a:t> 용돈 </a:t>
              </a:r>
              <a:r>
                <a:rPr lang="ko-KR" altLang="en-US" sz="1400" b="1" dirty="0" err="1"/>
                <a:t>다썼어</a:t>
              </a:r>
              <a:r>
                <a:rPr lang="en-US" altLang="ko-KR" sz="1400" b="1" dirty="0"/>
                <a:t>.. </a:t>
              </a:r>
              <a:r>
                <a:rPr lang="ko-KR" altLang="en-US" sz="1400" b="1" dirty="0"/>
                <a:t>도망치자</a:t>
              </a:r>
              <a:r>
                <a:rPr lang="en-US" altLang="ko-KR" sz="1400" b="1" dirty="0"/>
                <a:t>..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75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9CC48-875E-41FA-BD60-941EC016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17" y="655869"/>
            <a:ext cx="4778154" cy="57540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21F92-E898-4AC0-804A-2094CEDAF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17" y="655869"/>
            <a:ext cx="15144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735153" y="708728"/>
            <a:ext cx="264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직접 메타버스 구현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8B231A-5AB4-4774-8710-FC7BD64B1072}"/>
              </a:ext>
            </a:extLst>
          </p:cNvPr>
          <p:cNvGrpSpPr/>
          <p:nvPr/>
        </p:nvGrpSpPr>
        <p:grpSpPr>
          <a:xfrm>
            <a:off x="0" y="3131741"/>
            <a:ext cx="9940505" cy="583195"/>
            <a:chOff x="0" y="3131741"/>
            <a:chExt cx="9940505" cy="5831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20C652C-4529-4072-A952-DF3AB15E8CD3}"/>
                </a:ext>
              </a:extLst>
            </p:cNvPr>
            <p:cNvGrpSpPr/>
            <p:nvPr/>
          </p:nvGrpSpPr>
          <p:grpSpPr>
            <a:xfrm>
              <a:off x="0" y="3131741"/>
              <a:ext cx="9907588" cy="322152"/>
              <a:chOff x="0" y="3131741"/>
              <a:chExt cx="9907588" cy="322152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D1B24D48-0521-4C14-9EB9-C8FE2B79FA78}"/>
                  </a:ext>
                </a:extLst>
              </p:cNvPr>
              <p:cNvCxnSpPr/>
              <p:nvPr/>
            </p:nvCxnSpPr>
            <p:spPr>
              <a:xfrm>
                <a:off x="0" y="3429000"/>
                <a:ext cx="9907588" cy="0"/>
              </a:xfrm>
              <a:prstGeom prst="line">
                <a:avLst/>
              </a:prstGeom>
              <a:ln w="47625" cap="rnd" cmpd="sng" algn="ctr">
                <a:solidFill>
                  <a:schemeClr val="accent5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6FF492B-67D2-47D5-A6D9-005372A26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1556" y="3131741"/>
                <a:ext cx="246032" cy="322152"/>
              </a:xfrm>
              <a:prstGeom prst="line">
                <a:avLst/>
              </a:prstGeom>
              <a:ln w="47625" cap="rnd" cmpd="sng" algn="ctr">
                <a:solidFill>
                  <a:schemeClr val="accent5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BADB7D3-955B-4AEE-BD81-5201BE0F6AEC}"/>
              </a:ext>
            </a:extLst>
          </p:cNvPr>
          <p:cNvCxnSpPr>
            <a:cxnSpLocks/>
          </p:cNvCxnSpPr>
          <p:nvPr/>
        </p:nvCxnSpPr>
        <p:spPr>
          <a:xfrm flipV="1">
            <a:off x="1313469" y="2344848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B8C78FE-B535-4960-B353-C6A01AD0C48F}"/>
              </a:ext>
            </a:extLst>
          </p:cNvPr>
          <p:cNvCxnSpPr>
            <a:stCxn id="67" idx="0"/>
          </p:cNvCxnSpPr>
          <p:nvPr/>
        </p:nvCxnSpPr>
        <p:spPr>
          <a:xfrm flipV="1">
            <a:off x="5057255" y="2344848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FCAA315-4ED9-4F50-B951-C00F8DD496CF}"/>
              </a:ext>
            </a:extLst>
          </p:cNvPr>
          <p:cNvCxnSpPr>
            <a:stCxn id="68" idx="0"/>
          </p:cNvCxnSpPr>
          <p:nvPr/>
        </p:nvCxnSpPr>
        <p:spPr>
          <a:xfrm flipH="1" flipV="1">
            <a:off x="8612583" y="2344848"/>
            <a:ext cx="1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034AAD-AD2D-400D-8B10-7E3924D00031}"/>
              </a:ext>
            </a:extLst>
          </p:cNvPr>
          <p:cNvGrpSpPr/>
          <p:nvPr/>
        </p:nvGrpSpPr>
        <p:grpSpPr>
          <a:xfrm>
            <a:off x="199018" y="3039694"/>
            <a:ext cx="2228901" cy="1523242"/>
            <a:chOff x="199018" y="3039694"/>
            <a:chExt cx="2228901" cy="1523242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(0M ~ 6M)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272873-EEC1-4DC1-B22D-9E698DA75EA8}"/>
              </a:ext>
            </a:extLst>
          </p:cNvPr>
          <p:cNvGrpSpPr/>
          <p:nvPr/>
        </p:nvGrpSpPr>
        <p:grpSpPr>
          <a:xfrm>
            <a:off x="3942804" y="3039694"/>
            <a:ext cx="2228901" cy="1536962"/>
            <a:chOff x="3942804" y="3039694"/>
            <a:chExt cx="2228901" cy="1536962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E8CC59-3ACC-43A5-9D99-AD20F383E584}"/>
              </a:ext>
            </a:extLst>
          </p:cNvPr>
          <p:cNvGrpSpPr/>
          <p:nvPr/>
        </p:nvGrpSpPr>
        <p:grpSpPr>
          <a:xfrm>
            <a:off x="7498131" y="3039694"/>
            <a:ext cx="2228901" cy="1555457"/>
            <a:chOff x="7498131" y="3039694"/>
            <a:chExt cx="2228901" cy="1555457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1Y 6M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4C40D52-3F42-4336-B4D0-B283FE645DB6}"/>
              </a:ext>
            </a:extLst>
          </p:cNvPr>
          <p:cNvSpPr txBox="1"/>
          <p:nvPr/>
        </p:nvSpPr>
        <p:spPr>
          <a:xfrm>
            <a:off x="289632" y="2039794"/>
            <a:ext cx="204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팀 신설 및 인력채용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1D85C6-C047-4897-84AF-268E9F7FBB32}"/>
              </a:ext>
            </a:extLst>
          </p:cNvPr>
          <p:cNvSpPr txBox="1"/>
          <p:nvPr/>
        </p:nvSpPr>
        <p:spPr>
          <a:xfrm>
            <a:off x="4111575" y="1987181"/>
            <a:ext cx="1891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메타버스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리쿠르팅</a:t>
            </a:r>
            <a:r>
              <a:rPr lang="ko-KR" altLang="en-US" sz="1050" dirty="0"/>
              <a:t> 플랫폼 두가지 동시 개발 진행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F7E49AA-A63C-4927-AADA-5DEC3EA89183}"/>
              </a:ext>
            </a:extLst>
          </p:cNvPr>
          <p:cNvSpPr txBox="1"/>
          <p:nvPr/>
        </p:nvSpPr>
        <p:spPr>
          <a:xfrm>
            <a:off x="7509999" y="2037169"/>
            <a:ext cx="22282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개발 완료 및 론칭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BDE5B31-E6A0-4EF7-A096-AD8ADB586E5B}"/>
              </a:ext>
            </a:extLst>
          </p:cNvPr>
          <p:cNvSpPr txBox="1"/>
          <p:nvPr/>
        </p:nvSpPr>
        <p:spPr>
          <a:xfrm>
            <a:off x="5808097" y="4316493"/>
            <a:ext cx="204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9" grpId="0"/>
      <p:bldP spid="81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/>
              <a:t>메타버스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E6A1DA-E247-4848-B470-F16F7A375A67}"/>
              </a:ext>
            </a:extLst>
          </p:cNvPr>
          <p:cNvGrpSpPr/>
          <p:nvPr/>
        </p:nvGrpSpPr>
        <p:grpSpPr>
          <a:xfrm>
            <a:off x="0" y="3162914"/>
            <a:ext cx="9940505" cy="583195"/>
            <a:chOff x="0" y="3162914"/>
            <a:chExt cx="9940505" cy="58319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60173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62914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423957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F2B9FAFF-E613-429A-BB05-1E575D6C7FC7}"/>
              </a:ext>
            </a:extLst>
          </p:cNvPr>
          <p:cNvSpPr/>
          <p:nvPr/>
        </p:nvSpPr>
        <p:spPr>
          <a:xfrm>
            <a:off x="6678942" y="3298717"/>
            <a:ext cx="305983" cy="302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F3C4440-6D1F-42F5-9E57-67D898512CEF}"/>
              </a:ext>
            </a:extLst>
          </p:cNvPr>
          <p:cNvCxnSpPr>
            <a:cxnSpLocks/>
          </p:cNvCxnSpPr>
          <p:nvPr/>
        </p:nvCxnSpPr>
        <p:spPr>
          <a:xfrm flipV="1">
            <a:off x="1313469" y="2376021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BF80B91-DFA9-4DBC-879C-2FB504363789}"/>
              </a:ext>
            </a:extLst>
          </p:cNvPr>
          <p:cNvCxnSpPr>
            <a:stCxn id="38" idx="4"/>
          </p:cNvCxnSpPr>
          <p:nvPr/>
        </p:nvCxnSpPr>
        <p:spPr>
          <a:xfrm flipH="1">
            <a:off x="3176129" y="3603508"/>
            <a:ext cx="1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15E0097-0BA8-465B-9ADA-946F0C0A8943}"/>
              </a:ext>
            </a:extLst>
          </p:cNvPr>
          <p:cNvCxnSpPr>
            <a:stCxn id="43" idx="0"/>
          </p:cNvCxnSpPr>
          <p:nvPr/>
        </p:nvCxnSpPr>
        <p:spPr>
          <a:xfrm flipV="1">
            <a:off x="5057255" y="2376021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696BBC0-C4CA-45DC-B808-49660D527E7A}"/>
              </a:ext>
            </a:extLst>
          </p:cNvPr>
          <p:cNvCxnSpPr>
            <a:cxnSpLocks/>
            <a:stCxn id="42" idx="4"/>
          </p:cNvCxnSpPr>
          <p:nvPr/>
        </p:nvCxnSpPr>
        <p:spPr>
          <a:xfrm>
            <a:off x="6831934" y="3600876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4A5691-DA9D-4D3F-9ABF-6BCE20F69621}"/>
              </a:ext>
            </a:extLst>
          </p:cNvPr>
          <p:cNvGrpSpPr/>
          <p:nvPr/>
        </p:nvGrpSpPr>
        <p:grpSpPr>
          <a:xfrm>
            <a:off x="199018" y="3070867"/>
            <a:ext cx="2228901" cy="1523242"/>
            <a:chOff x="199018" y="3070867"/>
            <a:chExt cx="2228901" cy="152324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70867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39125"/>
              <a:ext cx="637562" cy="63756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47778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(0M ~ 6M)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059C25-EABC-4427-BC96-4A5F0A1412E7}"/>
              </a:ext>
            </a:extLst>
          </p:cNvPr>
          <p:cNvGrpSpPr/>
          <p:nvPr/>
        </p:nvGrpSpPr>
        <p:grpSpPr>
          <a:xfrm>
            <a:off x="3942804" y="3070867"/>
            <a:ext cx="2228901" cy="1536962"/>
            <a:chOff x="3942804" y="3070867"/>
            <a:chExt cx="2228901" cy="1536962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70867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131015"/>
              <a:ext cx="637562" cy="63756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61498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8B3F170-EF67-4B6A-92A6-481A04AA7E1D}"/>
              </a:ext>
            </a:extLst>
          </p:cNvPr>
          <p:cNvGrpSpPr/>
          <p:nvPr/>
        </p:nvGrpSpPr>
        <p:grpSpPr>
          <a:xfrm>
            <a:off x="7498131" y="3070867"/>
            <a:ext cx="2228901" cy="1555457"/>
            <a:chOff x="7498131" y="3070867"/>
            <a:chExt cx="2228901" cy="15554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70867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47382"/>
              <a:ext cx="643485" cy="643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79993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EBC9408-E9B4-4138-A7D8-1CAC1258697F}"/>
              </a:ext>
            </a:extLst>
          </p:cNvPr>
          <p:cNvSpPr txBox="1"/>
          <p:nvPr/>
        </p:nvSpPr>
        <p:spPr>
          <a:xfrm>
            <a:off x="289633" y="2077263"/>
            <a:ext cx="20476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메타버스 플랫폼 기업 물색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CF486F-FFE6-4E52-9D38-4CEA90CB271F}"/>
              </a:ext>
            </a:extLst>
          </p:cNvPr>
          <p:cNvSpPr txBox="1"/>
          <p:nvPr/>
        </p:nvSpPr>
        <p:spPr>
          <a:xfrm>
            <a:off x="2182065" y="4330991"/>
            <a:ext cx="1951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리쿠르팅</a:t>
            </a:r>
            <a:r>
              <a:rPr lang="ko-KR" altLang="en-US" sz="1050" dirty="0"/>
              <a:t> 플랫폼 개발에 집중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79055B-9FAD-4147-9CA1-793C2AE720AD}"/>
              </a:ext>
            </a:extLst>
          </p:cNvPr>
          <p:cNvSpPr txBox="1"/>
          <p:nvPr/>
        </p:nvSpPr>
        <p:spPr>
          <a:xfrm>
            <a:off x="4133187" y="2077263"/>
            <a:ext cx="1891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두 서비스 연동개발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5E6B1A-FA3B-4781-9A47-E1261B04601B}"/>
              </a:ext>
            </a:extLst>
          </p:cNvPr>
          <p:cNvSpPr txBox="1"/>
          <p:nvPr/>
        </p:nvSpPr>
        <p:spPr>
          <a:xfrm>
            <a:off x="5720468" y="4356289"/>
            <a:ext cx="2228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서비스 론칭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C2D64A7-3091-4ABB-900D-05CB8A2CD0BA}"/>
              </a:ext>
            </a:extLst>
          </p:cNvPr>
          <p:cNvCxnSpPr/>
          <p:nvPr/>
        </p:nvCxnSpPr>
        <p:spPr>
          <a:xfrm flipV="1">
            <a:off x="8612581" y="2398343"/>
            <a:ext cx="0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264E1E-2958-4815-8705-5AD0CD554BC8}"/>
              </a:ext>
            </a:extLst>
          </p:cNvPr>
          <p:cNvSpPr txBox="1"/>
          <p:nvPr/>
        </p:nvSpPr>
        <p:spPr>
          <a:xfrm>
            <a:off x="7658028" y="2077741"/>
            <a:ext cx="18913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메타버스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리쿠르팅</a:t>
            </a:r>
            <a:r>
              <a:rPr lang="ko-KR" altLang="en-US" sz="1050" dirty="0"/>
              <a:t> 플랫폼 고도화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02E1BC3-ACA5-4545-8846-CA92C247B49C}"/>
              </a:ext>
            </a:extLst>
          </p:cNvPr>
          <p:cNvSpPr/>
          <p:nvPr/>
        </p:nvSpPr>
        <p:spPr>
          <a:xfrm>
            <a:off x="3023138" y="3301350"/>
            <a:ext cx="305983" cy="302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2" grpId="0" animBg="1"/>
      <p:bldP spid="55" grpId="0"/>
      <p:bldP spid="56" grpId="0"/>
      <p:bldP spid="57" grpId="0"/>
      <p:bldP spid="59" grpId="0"/>
      <p:bldP spid="30" grpId="0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39196BA-81BA-47DB-93AA-3231BFA18B6A}"/>
              </a:ext>
            </a:extLst>
          </p:cNvPr>
          <p:cNvSpPr txBox="1"/>
          <p:nvPr/>
        </p:nvSpPr>
        <p:spPr>
          <a:xfrm>
            <a:off x="484807" y="828239"/>
            <a:ext cx="89379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latinLnBrk="1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endParaRPr lang="en-US" altLang="ko-KR" sz="2400" b="0" i="0" dirty="0">
              <a:solidFill>
                <a:srgbClr val="3333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업무들을 경험하도록 함</a:t>
            </a:r>
            <a:r>
              <a:rPr lang="en-US" altLang="ko-KR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사무환경을 분석하여 </a:t>
            </a:r>
            <a:r>
              <a:rPr lang="ko-KR" altLang="en-US" sz="24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 컨설팅 서비스를 제공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endParaRPr lang="en-US" altLang="ko-KR" sz="2400" b="0" i="0" dirty="0">
              <a:solidFill>
                <a:srgbClr val="3333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 latinLnBrk="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진행되었던 메타버스 채용박람회 같은 수준을 떠나 구직자가 체험을 통해 기업 정보를 얻고</a:t>
            </a:r>
            <a:r>
              <a:rPr lang="en-US" altLang="ko-KR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동시에 획득</a:t>
            </a:r>
            <a:r>
              <a:rPr lang="en-US" altLang="ko-KR" sz="2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120823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00075" y="533460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011280"/>
            <a:ext cx="906427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“Recruiting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취업</a:t>
            </a:r>
            <a:r>
              <a:rPr lang="en-US" altLang="ko-KR" dirty="0"/>
              <a:t> </a:t>
            </a:r>
            <a:r>
              <a:rPr lang="ko-KR" altLang="en-US" dirty="0"/>
              <a:t>및 이직을 </a:t>
            </a:r>
            <a:r>
              <a:rPr lang="ko-KR" altLang="en-US" dirty="0" err="1"/>
              <a:t>목표로하는</a:t>
            </a:r>
            <a:r>
              <a:rPr lang="ko-KR" altLang="en-US" dirty="0"/>
              <a:t> 개개인 사용자들이 주 타겟이며</a:t>
            </a:r>
            <a:r>
              <a:rPr lang="en-US" altLang="ko-KR" dirty="0"/>
              <a:t>, </a:t>
            </a:r>
            <a:r>
              <a:rPr lang="ko-KR" altLang="en-US" dirty="0"/>
              <a:t>수익은 해당 서비스를 이용하고자 하는 기업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B2B </a:t>
            </a:r>
            <a:r>
              <a:rPr lang="ko-KR" altLang="en-US" dirty="0"/>
              <a:t>솔루션 핸디소프트</a:t>
            </a:r>
            <a:r>
              <a:rPr lang="en-US" altLang="ko-KR" dirty="0"/>
              <a:t> → B2B &amp;</a:t>
            </a:r>
            <a:r>
              <a:rPr lang="ko-KR" altLang="en-US" dirty="0"/>
              <a:t> </a:t>
            </a:r>
            <a:r>
              <a:rPr lang="en-US" altLang="ko-KR" dirty="0"/>
              <a:t>B2C </a:t>
            </a:r>
            <a:r>
              <a:rPr lang="ko-KR" altLang="en-US" dirty="0"/>
              <a:t>채용 플랫폼 핸디소프트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05" y="661863"/>
            <a:ext cx="7647984" cy="45305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5094020" y="3554838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34" y="857422"/>
            <a:ext cx="8453093" cy="5294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659734" y="2440126"/>
            <a:ext cx="5076048" cy="863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1D0DD-8EE8-46A0-9902-FEB51CA95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728" y="1065509"/>
            <a:ext cx="8958132" cy="49786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AB4B5F-FDD3-4B43-8661-54A6E58D0B0D}"/>
              </a:ext>
            </a:extLst>
          </p:cNvPr>
          <p:cNvSpPr/>
          <p:nvPr/>
        </p:nvSpPr>
        <p:spPr>
          <a:xfrm>
            <a:off x="6319528" y="3214573"/>
            <a:ext cx="1734478" cy="1121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711142"/>
            <a:ext cx="7362426" cy="45181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3096118" y="1297665"/>
            <a:ext cx="4385337" cy="770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3116451" y="2817797"/>
            <a:ext cx="4385337" cy="770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ADA143-F67A-4930-8BC1-1C825EB4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1" y="1352679"/>
            <a:ext cx="9141867" cy="35197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B85CD36-CB32-4AA7-A769-B89E2D277D90}"/>
              </a:ext>
            </a:extLst>
          </p:cNvPr>
          <p:cNvSpPr/>
          <p:nvPr/>
        </p:nvSpPr>
        <p:spPr>
          <a:xfrm>
            <a:off x="6562301" y="2918205"/>
            <a:ext cx="1438699" cy="101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3B61C7-C1EF-485A-875E-EBEA16DDB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21" y="670012"/>
            <a:ext cx="8934946" cy="54768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A387D-754E-49DA-ABAB-240DEEC9EAB7}"/>
              </a:ext>
            </a:extLst>
          </p:cNvPr>
          <p:cNvSpPr/>
          <p:nvPr/>
        </p:nvSpPr>
        <p:spPr>
          <a:xfrm>
            <a:off x="684451" y="1421601"/>
            <a:ext cx="8511503" cy="86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E0F9B8-306D-4834-9B67-B47CB08E040E}"/>
              </a:ext>
            </a:extLst>
          </p:cNvPr>
          <p:cNvSpPr/>
          <p:nvPr/>
        </p:nvSpPr>
        <p:spPr>
          <a:xfrm>
            <a:off x="684450" y="2259704"/>
            <a:ext cx="8511503" cy="862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0120E4-BB60-408F-B2E3-FD60FA3E1D92}"/>
              </a:ext>
            </a:extLst>
          </p:cNvPr>
          <p:cNvSpPr/>
          <p:nvPr/>
        </p:nvSpPr>
        <p:spPr>
          <a:xfrm>
            <a:off x="653767" y="4059845"/>
            <a:ext cx="8542186" cy="881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711347"/>
            <a:ext cx="7756244" cy="33722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444629" y="1350006"/>
            <a:ext cx="1509165" cy="2461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96" y="1658111"/>
            <a:ext cx="9019726" cy="384988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89" y="2532070"/>
            <a:ext cx="6206603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89" y="3679161"/>
            <a:ext cx="6206603" cy="539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2" y="1434023"/>
            <a:ext cx="8073466" cy="381530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926591" y="2172462"/>
            <a:ext cx="1714651" cy="541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814355" y="2758263"/>
            <a:ext cx="1826887" cy="541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1658321" y="3341678"/>
            <a:ext cx="982921" cy="541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926591" y="3952093"/>
            <a:ext cx="1714651" cy="541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525EEB-4961-41F5-A89B-411AB8AB0C39}"/>
              </a:ext>
            </a:extLst>
          </p:cNvPr>
          <p:cNvGrpSpPr/>
          <p:nvPr/>
        </p:nvGrpSpPr>
        <p:grpSpPr>
          <a:xfrm>
            <a:off x="1086643" y="1074706"/>
            <a:ext cx="7734300" cy="4885739"/>
            <a:chOff x="1086643" y="1074706"/>
            <a:chExt cx="7734300" cy="48857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9C65B2D-15F3-40D6-86C1-AC450EA27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6643" y="1074706"/>
              <a:ext cx="7591425" cy="40195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88186D-FA9B-4B76-BCCF-D891FB90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6643" y="5369895"/>
              <a:ext cx="7734300" cy="59055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B98536-57EE-461A-B39E-F29DC6E64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47" y="927852"/>
            <a:ext cx="6926008" cy="44524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E616A-1FE1-4F07-96CA-626AA2803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028" y="1349085"/>
            <a:ext cx="7879411" cy="4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EEE78-2A61-4183-8BED-DA3C92925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739703"/>
            <a:ext cx="6773878" cy="5378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811819-0693-421E-836C-79A111F94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869" y="1352117"/>
            <a:ext cx="6413562" cy="4342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BC2FA-C070-4D8E-ADA9-99B163B01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240" y="1849149"/>
            <a:ext cx="6773879" cy="44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11705</TotalTime>
  <Words>1580</Words>
  <Application>Microsoft Office PowerPoint</Application>
  <PresentationFormat>사용자 지정</PresentationFormat>
  <Paragraphs>248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태영</cp:lastModifiedBy>
  <cp:revision>916</cp:revision>
  <cp:lastPrinted>2019-11-14T01:03:17Z</cp:lastPrinted>
  <dcterms:created xsi:type="dcterms:W3CDTF">2018-07-12T00:02:57Z</dcterms:created>
  <dcterms:modified xsi:type="dcterms:W3CDTF">2022-04-22T04:03:50Z</dcterms:modified>
</cp:coreProperties>
</file>